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7" r:id="rId4"/>
    <p:sldId id="259" r:id="rId5"/>
    <p:sldId id="268" r:id="rId6"/>
    <p:sldId id="260" r:id="rId7"/>
    <p:sldId id="266" r:id="rId8"/>
    <p:sldId id="261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94676" autoAdjust="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May 8, 2018</a:t>
            </a:r>
            <a:b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IT SOURCING IN FINANCIAL ENTITIES: LEGAL CHALLENGES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en-US" dirty="0"/>
              <a:t>IT SOURCING IN FINANCIAL ENTITIES: LEGAL CHALLENGES </a:t>
            </a:r>
            <a:endParaRPr lang="fr-FR" sz="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666699"/>
                </a:solidFill>
              </a:defRPr>
            </a:lvl1pPr>
          </a:lstStyle>
          <a:p>
            <a:r>
              <a:rPr lang="en-US" dirty="0"/>
              <a:t>IT SOURCING IN FINANCIAL ENTITIES: LEGAL CHALLENGES </a:t>
            </a:r>
            <a:endParaRPr lang="fr-FR" sz="1100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ramon.morales@garrigue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insgh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Jose Ramon Morales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Partner, Head of Technology &amp; Outsourcing Group, Co-head of Garrigues Digital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Garrigues (Spain)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IT sourcing in the new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FinTech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era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Open banking requirements and security of data and systems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Banks required to adapt their IT infrastructure to the new access requirements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The technical conditions for new third party service providers to access to bank information 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The “API divide” perspective: functions and IT systems in each side and regulatory requirements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Challenger banks and other disruptive players in the financial industry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Regulated new players</a:t>
            </a:r>
          </a:p>
          <a:p>
            <a:pPr lvl="3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Licensing process and requirements on IT systems</a:t>
            </a:r>
          </a:p>
          <a:p>
            <a:pPr lvl="3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Impact on operational, compliance risk: capital requirements</a:t>
            </a:r>
          </a:p>
          <a:p>
            <a:pPr lvl="3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Outsourcing and partnering risk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Unregulated activities and the “grey area”: does any authority supervise the new players’ IT systems and data security?</a:t>
            </a:r>
          </a:p>
          <a:p>
            <a:pPr lvl="3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The debate on the risks of under-regulation or over-regulation in innovative/disruptive business models</a:t>
            </a:r>
          </a:p>
          <a:p>
            <a:pPr lvl="3"/>
            <a:r>
              <a:rPr lang="en-US" sz="1200" dirty="0">
                <a:latin typeface="Gulim" panose="020B0600000101010101" pitchFamily="34" charset="-127"/>
                <a:ea typeface="Gulim" panose="020B0600000101010101" pitchFamily="34" charset="-127"/>
              </a:rPr>
              <a:t>The “Sandbox” approach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IT challenges in other partnerships and collaboration schemes between existing FI and new disruptive players: security, compatibility</a:t>
            </a:r>
          </a:p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2"/>
            <a:endParaRPr lang="en-US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8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13770"/>
            <a:ext cx="10515600" cy="803275"/>
          </a:xfrm>
        </p:spPr>
        <p:txBody>
          <a:bodyPr/>
          <a:lstStyle/>
          <a:p>
            <a:r>
              <a:rPr lang="en-US" dirty="0"/>
              <a:t>V. New challenges for IT sourcing in 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80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 SOURCING IN FINANCIAL ENTITIES: LEGAL CHALLENGES </a:t>
            </a:r>
            <a:endParaRPr lang="fr-FR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305878" y="2832652"/>
            <a:ext cx="71263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THANK YOU FOR YOUR ATTENTION!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>
                <a:hlinkClick r:id="rId2"/>
              </a:rPr>
              <a:t>jose.ramon.morales@garrigues.com</a:t>
            </a:r>
            <a:endParaRPr lang="es-ES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0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Particular features of the financial institutions (FI)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Current trends and forces affecting the FI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Legal framework affecting FI’s IT sourcing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Key legal issues of IT sourcing in FI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New challenges for IT sourcing in FI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INDEX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Highly regulated and subject to strong supervision/compliance duties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Data intensive business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Storage and processing of huge amounts of sensitive and valuable info (exposure to cyberattacks)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Intensive dependence on IT / but systems architecture (core systems) still mainly based on heavy and expensive legacy systems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I. Particular features of the financial institutions (FI)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6495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Pressure on efficiency in a scenario of reduced margins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Dramatic market consolidation in certain countries (2008-2016): IT sourcing offer has being adapted (loss of options for smaller banks and FI)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Innovative enabling technologies available - ability to transform the operations, delivery of services and user experience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Mobile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Cloud solutions and virtualization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Advanced data analytics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AI and machine learning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Biometrics and identity management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… and more to come: Blockchain and DLTs, quantum computing,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IoT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...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New customer expectations and new disruptive players (</a:t>
            </a:r>
            <a:r>
              <a:rPr lang="en-US" sz="2000" dirty="0" err="1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FinTechs</a:t>
            </a:r>
            <a:r>
              <a:rPr lang="en-US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BigTechs</a:t>
            </a:r>
            <a:r>
              <a:rPr lang="en-US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)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Threatens and opportunities for existing FI (digital transformation, inorganic growth, partnerships)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II. Current trends and forces affecting the FI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154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II. Current trends and forces affecting the FI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08" y="925582"/>
            <a:ext cx="7146800" cy="59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84365" y="5595730"/>
            <a:ext cx="2763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/>
              <a:t>Source</a:t>
            </a:r>
            <a:r>
              <a:rPr lang="es-ES" sz="1000" dirty="0"/>
              <a:t>: CB </a:t>
            </a:r>
            <a:r>
              <a:rPr lang="es-ES" sz="1000" dirty="0" err="1"/>
              <a:t>Insights</a:t>
            </a:r>
            <a:r>
              <a:rPr lang="es-ES" sz="1000" dirty="0"/>
              <a:t>, </a:t>
            </a:r>
            <a:r>
              <a:rPr lang="es-ES" sz="1000" dirty="0" err="1"/>
              <a:t>July</a:t>
            </a:r>
            <a:r>
              <a:rPr lang="es-ES" sz="1000" dirty="0"/>
              <a:t> 2017</a:t>
            </a:r>
          </a:p>
          <a:p>
            <a:r>
              <a:rPr lang="es-ES" sz="1000" dirty="0">
                <a:hlinkClick r:id="rId3"/>
              </a:rPr>
              <a:t>www.cbinsghts.com</a:t>
            </a:r>
            <a:endParaRPr lang="es-ES" sz="1000" dirty="0"/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1457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Main areas of regulation and supervision in Europe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Financial services regulation (banks &amp; credit institutions, payment entities, insurance, investment services)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Prudential supervision and financial stability: operational risk, business continuity, access of supervision authorities, resolution of FI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Financial conduct: payment services (PSD2), MiFID 2, IDD, ...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Security of data and systems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Personal data protection (GDPR)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RTS on strong customer authentication and common and secure communication under the PSD2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Industry standards (PCI-DSS, ...)</a:t>
            </a:r>
          </a:p>
          <a:p>
            <a:pPr lvl="2"/>
            <a:r>
              <a:rPr lang="en-US" sz="1400" dirty="0">
                <a:latin typeface="Gulim" panose="020B0600000101010101" pitchFamily="34" charset="-127"/>
                <a:ea typeface="Gulim" panose="020B0600000101010101" pitchFamily="34" charset="-127"/>
              </a:rPr>
              <a:t>NIS Directive - FI as “operators of essential services”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AML/KYC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13770"/>
            <a:ext cx="10515600" cy="803275"/>
          </a:xfrm>
        </p:spPr>
        <p:txBody>
          <a:bodyPr>
            <a:normAutofit/>
          </a:bodyPr>
          <a:lstStyle/>
          <a:p>
            <a:r>
              <a:rPr lang="en-US" dirty="0"/>
              <a:t>III. Legal framework affecting FI’s IT sourcing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42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Regulation of outsourcing in FI – largest European countries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France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Germany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UK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Italy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Spain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13770"/>
            <a:ext cx="10515600" cy="803275"/>
          </a:xfrm>
        </p:spPr>
        <p:txBody>
          <a:bodyPr/>
          <a:lstStyle/>
          <a:p>
            <a:r>
              <a:rPr lang="en-US" dirty="0"/>
              <a:t>III. Legal framework affecting FI’s IT sourcing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19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The outsourcing policy as a key corporate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Planning and designing the sourcing process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Selection of vendor / due diligence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Selection of IT sourcing perimeter (core, non-core systems),  model (on-premises, cloud-based) and specific technologies to be adopted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Selection of contracting period and exit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Contracting process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RFP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Competitive negotiations with multiple vendors (simultaneous negotiation streams): pros and cons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ulim" panose="020B0600000101010101" pitchFamily="34" charset="-127"/>
                <a:ea typeface="Gulim" panose="020B0600000101010101" pitchFamily="34" charset="-127"/>
              </a:rPr>
              <a:t>Key contract provisions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ulim" panose="020B0600000101010101" pitchFamily="34" charset="-127"/>
                <a:ea typeface="Gulim" panose="020B0600000101010101" pitchFamily="34" charset="-127"/>
              </a:rPr>
              <a:t>Risk management and ongoing monitoring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13770"/>
            <a:ext cx="10515600" cy="803275"/>
          </a:xfrm>
        </p:spPr>
        <p:txBody>
          <a:bodyPr/>
          <a:lstStyle/>
          <a:p>
            <a:r>
              <a:rPr lang="en-US" dirty="0"/>
              <a:t>IV. Key legal issues of IT sourcing in 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42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Particularities of certain environments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Multivendor scenarios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Adoption of cloud-based solutions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OSS: risks and opportunities</a:t>
            </a:r>
          </a:p>
          <a:p>
            <a:pPr lvl="1"/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Software development: waterfall </a:t>
            </a:r>
            <a:r>
              <a:rPr lang="en-US" sz="1800" i="1" dirty="0">
                <a:latin typeface="Gulim" panose="020B0600000101010101" pitchFamily="34" charset="-127"/>
                <a:ea typeface="Gulim" panose="020B0600000101010101" pitchFamily="34" charset="-127"/>
              </a:rPr>
              <a:t>vs</a:t>
            </a:r>
            <a:r>
              <a:rPr lang="en-US" sz="1800" dirty="0">
                <a:latin typeface="Gulim" panose="020B0600000101010101" pitchFamily="34" charset="-127"/>
                <a:ea typeface="Gulim" panose="020B0600000101010101" pitchFamily="34" charset="-127"/>
              </a:rPr>
              <a:t> agile methodologies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IT SOURCING IN FINANCIAL ENTITIES: LEGAL CHALLENGES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413770"/>
            <a:ext cx="10515600" cy="803275"/>
          </a:xfrm>
        </p:spPr>
        <p:txBody>
          <a:bodyPr/>
          <a:lstStyle/>
          <a:p>
            <a:r>
              <a:rPr lang="en-US" dirty="0"/>
              <a:t>V. New challenges for IT sourcing in 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063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Grand écran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Gulim</vt:lpstr>
      <vt:lpstr>Arial</vt:lpstr>
      <vt:lpstr>Calibri</vt:lpstr>
      <vt:lpstr>Thème Office</vt:lpstr>
      <vt:lpstr>Présentation PowerPoint</vt:lpstr>
      <vt:lpstr>INDEX</vt:lpstr>
      <vt:lpstr>I. Particular features of the financial institutions (FI)</vt:lpstr>
      <vt:lpstr>II. Current trends and forces affecting the FI</vt:lpstr>
      <vt:lpstr>II. Current trends and forces affecting the FI</vt:lpstr>
      <vt:lpstr>III. Legal framework affecting FI’s IT sourcing</vt:lpstr>
      <vt:lpstr>III. Legal framework affecting FI’s IT sourcing</vt:lpstr>
      <vt:lpstr>IV. Key legal issues of IT sourcing in FI</vt:lpstr>
      <vt:lpstr>V. New challenges for IT sourcing in FI</vt:lpstr>
      <vt:lpstr>V. New challenges for IT sourcing in FI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lwa</cp:lastModifiedBy>
  <cp:revision>1</cp:revision>
  <dcterms:modified xsi:type="dcterms:W3CDTF">2018-06-01T10:38:47Z</dcterms:modified>
</cp:coreProperties>
</file>